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21"/>
  </p:notesMasterIdLst>
  <p:handoutMasterIdLst>
    <p:handoutMasterId r:id="rId22"/>
  </p:handoutMasterIdLst>
  <p:sldIdLst>
    <p:sldId id="278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864" userDrawn="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howGuides="1">
      <p:cViewPr varScale="1">
        <p:scale>
          <a:sx n="92" d="100"/>
          <a:sy n="92" d="100"/>
        </p:scale>
        <p:origin x="354" y="90"/>
      </p:cViewPr>
      <p:guideLst>
        <p:guide orient="horz" pos="2160"/>
        <p:guide orient="horz" pos="1008"/>
        <p:guide orient="horz" pos="3888"/>
        <p:guide orient="horz" pos="864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56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0BBE6BF-C811-45BB-8BA9-22EFF2B83FFA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pic>
        <p:nvPicPr>
          <p:cNvPr id="55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14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F41C5-B5F2-469F-BA25-292CFCDAF6E0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96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85FE-5443-4629-8A1C-6F6EA57CBD60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8" name="Rectangle 7"/>
          <p:cNvSpPr/>
          <p:nvPr userDrawn="1"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84863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9362CC-4597-4E8E-AFE5-237B3DA1FF07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21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1F63988-78D4-46C4-B808-1786C6A42859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454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454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873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482C1EE-CCC0-4F27-8918-BF938AC1419F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4328" y="1600200"/>
            <a:ext cx="4572000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5496" y="1600200"/>
            <a:ext cx="4572000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5384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9A0C48B-9D86-4C33-9BD3-2929B1D74E3D}" type="datetime1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4328" y="2514600"/>
            <a:ext cx="4572000" cy="365556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4328" y="1499616"/>
            <a:ext cx="4572000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6615" y="2514706"/>
            <a:ext cx="4572000" cy="365749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6615" y="1499616"/>
            <a:ext cx="4572000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89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7B711C-F9D6-42CE-B848-D107B7756573}" type="datetime1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8792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1218883" cy="365125"/>
          </a:xfrm>
        </p:spPr>
        <p:txBody>
          <a:bodyPr/>
          <a:lstStyle/>
          <a:p>
            <a:fld id="{4C1EAC44-87EE-4E25-9BCB-D1B8F4FDD9D1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8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68E44B9-3FFE-4574-9630-3E5A6F960186}" type="datetime1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 userDrawn="1"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4763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6F492-7803-4716-B969-A5873965FF8A}" type="datetime1">
              <a:rPr lang="en-US" smtClean="0"/>
              <a:t>4/24/2015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64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FD004168-AADC-4457-9784-543656FEE4FC}" type="datetime1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885691" y="0"/>
            <a:ext cx="304721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pic>
        <p:nvPicPr>
          <p:cNvPr id="46" name="Picture 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413" y="1600200"/>
            <a:ext cx="9472824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3413" y="177800"/>
            <a:ext cx="9472824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151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199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err="1" smtClean="0">
                <a:solidFill>
                  <a:srgbClr val="FF0000"/>
                </a:solidFill>
              </a:rPr>
              <a:t>Bellringer</a:t>
            </a:r>
            <a:r>
              <a:rPr lang="en-US" sz="6000" b="1" dirty="0" smtClean="0">
                <a:solidFill>
                  <a:srgbClr val="FF0000"/>
                </a:solidFill>
              </a:rPr>
              <a:t>: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idx="1"/>
          </p:nvPr>
        </p:nvSpPr>
        <p:spPr>
          <a:xfrm>
            <a:off x="3579812" y="1828800"/>
            <a:ext cx="6934199" cy="45720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 smtClean="0"/>
              <a:t>Please turn OFF all phones &amp; devices.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 smtClean="0"/>
              <a:t>Put phones &amp; devices in bags.  Not pockets.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 smtClean="0"/>
              <a:t>Put bags at front.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 smtClean="0"/>
              <a:t>Get out #2 pencil.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14119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55810" y="2226733"/>
            <a:ext cx="9601201" cy="463126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UcParenR"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All letters are always upper case</a:t>
            </a:r>
          </a:p>
          <a:p>
            <a:pPr marL="514350" indent="-514350">
              <a:buAutoNum type="alphaUcParenR"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All letters are always lower case</a:t>
            </a:r>
          </a:p>
          <a:p>
            <a:pPr marL="514350" indent="-514350">
              <a:buAutoNum type="alphaUcParenR"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Either upper or lower case is fine, it    does not matter</a:t>
            </a:r>
          </a:p>
          <a:p>
            <a:pPr marL="514350" indent="-514350">
              <a:buAutoNum type="alphaUcParenR"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1</a:t>
            </a:r>
            <a:r>
              <a:rPr lang="en-US" sz="4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letter is always lower case, and the others are upper case</a:t>
            </a:r>
          </a:p>
          <a:p>
            <a:pPr marL="514350" indent="-514350">
              <a:buAutoNum type="alphaUcParenR"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1</a:t>
            </a:r>
            <a:r>
              <a:rPr lang="en-US" sz="4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letter is always upper case, and the others are lower case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0"/>
            <a:ext cx="9905999" cy="175260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FF0000"/>
                </a:solidFill>
              </a:rPr>
              <a:t>7</a:t>
            </a:r>
            <a:r>
              <a:rPr lang="en-US" sz="5400" b="1" dirty="0" smtClean="0">
                <a:solidFill>
                  <a:srgbClr val="FF0000"/>
                </a:solidFill>
              </a:rPr>
              <a:t>) If a chemical symbol for an element </a:t>
            </a:r>
            <a:r>
              <a:rPr lang="en-US" sz="5400" b="1" u="sng" dirty="0" smtClean="0">
                <a:solidFill>
                  <a:srgbClr val="FF0000"/>
                </a:solidFill>
              </a:rPr>
              <a:t>has more than 1 letter</a:t>
            </a:r>
            <a:r>
              <a:rPr lang="en-US" sz="5400" b="1" dirty="0" smtClean="0">
                <a:solidFill>
                  <a:srgbClr val="FF0000"/>
                </a:solidFill>
              </a:rPr>
              <a:t>, 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814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3200399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M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Me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Mg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Hg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 H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 fontScale="90000"/>
          </a:bodyPr>
          <a:lstStyle/>
          <a:p>
            <a:r>
              <a:rPr lang="en-US" sz="6600" b="1" dirty="0">
                <a:solidFill>
                  <a:srgbClr val="FF0000"/>
                </a:solidFill>
              </a:rPr>
              <a:t>8</a:t>
            </a:r>
            <a:r>
              <a:rPr lang="en-US" sz="6600" b="1" dirty="0" smtClean="0">
                <a:solidFill>
                  <a:srgbClr val="FF0000"/>
                </a:solidFill>
              </a:rPr>
              <a:t>) The symbol for </a:t>
            </a:r>
            <a:r>
              <a:rPr lang="en-US" sz="6600" b="1" u="sng" dirty="0" smtClean="0">
                <a:solidFill>
                  <a:srgbClr val="FF0000"/>
                </a:solidFill>
              </a:rPr>
              <a:t>mercury</a:t>
            </a:r>
            <a:r>
              <a:rPr lang="en-US" sz="6600" b="1" dirty="0" smtClean="0">
                <a:solidFill>
                  <a:srgbClr val="FF0000"/>
                </a:solidFill>
              </a:rPr>
              <a:t> (</a:t>
            </a:r>
            <a:r>
              <a:rPr lang="en-US" sz="6600" b="1" i="1" dirty="0" smtClean="0">
                <a:solidFill>
                  <a:srgbClr val="FF0000"/>
                </a:solidFill>
              </a:rPr>
              <a:t>a liquid heavy metal</a:t>
            </a:r>
            <a:r>
              <a:rPr lang="en-US" sz="6600" b="1" dirty="0" smtClean="0">
                <a:solidFill>
                  <a:srgbClr val="FF0000"/>
                </a:solidFill>
              </a:rPr>
              <a:t>) is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979" y="2286000"/>
            <a:ext cx="6054621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25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3200399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h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H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Hg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</a:t>
            </a:r>
            <a:r>
              <a:rPr lang="en-US" sz="5400" dirty="0" err="1" smtClean="0"/>
              <a:t>Hy</a:t>
            </a:r>
            <a:endParaRPr lang="en-US" sz="5400" dirty="0" smtClean="0"/>
          </a:p>
          <a:p>
            <a:pPr marL="514350" indent="-514350">
              <a:buAutoNum type="alphaUcParenR"/>
            </a:pPr>
            <a:r>
              <a:rPr lang="en-US" sz="5400" dirty="0" smtClean="0"/>
              <a:t>   </a:t>
            </a:r>
            <a:r>
              <a:rPr lang="en-US" sz="5400" dirty="0" err="1" smtClean="0"/>
              <a:t>hd</a:t>
            </a:r>
            <a:endParaRPr lang="en-US" sz="5400" dirty="0" smtClean="0"/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9) The symbol for </a:t>
            </a:r>
            <a:r>
              <a:rPr lang="en-US" sz="6600" b="1" u="sng" dirty="0" smtClean="0">
                <a:solidFill>
                  <a:srgbClr val="FF0000"/>
                </a:solidFill>
              </a:rPr>
              <a:t>hydrogen</a:t>
            </a:r>
            <a:r>
              <a:rPr lang="en-US" sz="6600" b="1" dirty="0" smtClean="0">
                <a:solidFill>
                  <a:srgbClr val="FF0000"/>
                </a:solidFill>
              </a:rPr>
              <a:t> is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423" y="2438400"/>
            <a:ext cx="5573857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174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4436" y="2057400"/>
            <a:ext cx="3200399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1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2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3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20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100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93923" y="228600"/>
            <a:ext cx="9296400" cy="15748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10) The </a:t>
            </a:r>
            <a:r>
              <a:rPr lang="en-US" sz="6600" b="1" u="sng" dirty="0" smtClean="0">
                <a:solidFill>
                  <a:srgbClr val="FF0000"/>
                </a:solidFill>
              </a:rPr>
              <a:t>atomic number </a:t>
            </a:r>
            <a:r>
              <a:rPr lang="en-US" sz="6600" b="1" dirty="0" smtClean="0">
                <a:solidFill>
                  <a:srgbClr val="FF0000"/>
                </a:solidFill>
              </a:rPr>
              <a:t>for </a:t>
            </a:r>
            <a:r>
              <a:rPr lang="en-US" sz="6600" b="1" i="1" dirty="0" smtClean="0">
                <a:solidFill>
                  <a:srgbClr val="FF0000"/>
                </a:solidFill>
              </a:rPr>
              <a:t>hydrogen</a:t>
            </a:r>
            <a:r>
              <a:rPr lang="en-US" sz="6600" b="1" dirty="0" smtClean="0">
                <a:solidFill>
                  <a:srgbClr val="FF0000"/>
                </a:solidFill>
              </a:rPr>
              <a:t> is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3" y="2231999"/>
            <a:ext cx="3976688" cy="422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1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2012" y="3048000"/>
            <a:ext cx="3499983" cy="32004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4800" dirty="0" smtClean="0"/>
              <a:t>  True</a:t>
            </a:r>
          </a:p>
          <a:p>
            <a:pPr marL="514350" indent="-514350">
              <a:buAutoNum type="alphaUcParenR"/>
            </a:pPr>
            <a:r>
              <a:rPr lang="en-US" sz="4800" dirty="0"/>
              <a:t> </a:t>
            </a:r>
            <a:r>
              <a:rPr lang="en-US" sz="4800" dirty="0" smtClean="0"/>
              <a:t> False</a:t>
            </a:r>
          </a:p>
          <a:p>
            <a:pPr marL="514350" indent="-514350">
              <a:buAutoNum type="alphaUcParenR"/>
            </a:pPr>
            <a:r>
              <a:rPr lang="en-US" sz="4800" dirty="0"/>
              <a:t> </a:t>
            </a:r>
            <a:r>
              <a:rPr lang="en-US" sz="4800" dirty="0" smtClean="0"/>
              <a:t> We have no idea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47470" y="152400"/>
            <a:ext cx="9811277" cy="18288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11) Most of the </a:t>
            </a:r>
            <a:r>
              <a:rPr lang="en-US" sz="5400" b="1" u="sng" dirty="0" smtClean="0">
                <a:solidFill>
                  <a:srgbClr val="FF0000"/>
                </a:solidFill>
              </a:rPr>
              <a:t>universe</a:t>
            </a:r>
            <a:r>
              <a:rPr lang="en-US" sz="5400" b="1" dirty="0" smtClean="0">
                <a:solidFill>
                  <a:srgbClr val="FF0000"/>
                </a:solidFill>
              </a:rPr>
              <a:t> is made of hydrogen</a:t>
            </a:r>
            <a:r>
              <a:rPr lang="en-US" sz="6600" b="1" dirty="0" smtClean="0">
                <a:solidFill>
                  <a:srgbClr val="FF0000"/>
                </a:solidFill>
              </a:rPr>
              <a:t>.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923" y="1371600"/>
            <a:ext cx="5826825" cy="549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3200399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Ag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Hg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12) The symbol for </a:t>
            </a:r>
            <a:r>
              <a:rPr lang="en-US" sz="6600" b="1" u="sng" dirty="0" smtClean="0">
                <a:solidFill>
                  <a:srgbClr val="FF0000"/>
                </a:solidFill>
              </a:rPr>
              <a:t>iron</a:t>
            </a:r>
            <a:r>
              <a:rPr lang="en-US" sz="6600" b="1" dirty="0" smtClean="0">
                <a:solidFill>
                  <a:srgbClr val="FF0000"/>
                </a:solidFill>
              </a:rPr>
              <a:t> is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012" y="2057400"/>
            <a:ext cx="52879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26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3200399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L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13) </a:t>
            </a:r>
            <a:r>
              <a:rPr lang="en-US" sz="5400" b="1" i="1" dirty="0" smtClean="0">
                <a:solidFill>
                  <a:srgbClr val="FF0000"/>
                </a:solidFill>
              </a:rPr>
              <a:t>Plumbers</a:t>
            </a:r>
            <a:r>
              <a:rPr lang="en-US" sz="5400" b="1" dirty="0" smtClean="0">
                <a:solidFill>
                  <a:srgbClr val="FF0000"/>
                </a:solidFill>
              </a:rPr>
              <a:t> used to work with lead pipes. The symbol for </a:t>
            </a:r>
            <a:r>
              <a:rPr lang="en-US" sz="5400" b="1" u="sng" dirty="0" smtClean="0">
                <a:solidFill>
                  <a:srgbClr val="FF0000"/>
                </a:solidFill>
              </a:rPr>
              <a:t>lead</a:t>
            </a:r>
            <a:r>
              <a:rPr lang="en-US" sz="5400" b="1" dirty="0" smtClean="0">
                <a:solidFill>
                  <a:srgbClr val="FF0000"/>
                </a:solidFill>
              </a:rPr>
              <a:t> is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012" y="2133600"/>
            <a:ext cx="6507480" cy="396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66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5181600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Magnate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Manganese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Moron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Magnesium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Magpie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14) </a:t>
            </a:r>
            <a:r>
              <a:rPr lang="en-US" sz="6600" b="1" u="sng" dirty="0" smtClean="0">
                <a:solidFill>
                  <a:srgbClr val="FF0000"/>
                </a:solidFill>
              </a:rPr>
              <a:t>Mg</a:t>
            </a:r>
            <a:r>
              <a:rPr lang="en-US" sz="6600" b="1" dirty="0" smtClean="0">
                <a:solidFill>
                  <a:srgbClr val="FF0000"/>
                </a:solidFill>
              </a:rPr>
              <a:t> is the symbol for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6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3012" y="1905000"/>
            <a:ext cx="4267200" cy="4572000"/>
          </a:xfrm>
        </p:spPr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US" sz="5400" dirty="0" smtClean="0"/>
              <a:t> 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endParaRPr lang="en-US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Cl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Cr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Ca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612" y="347518"/>
            <a:ext cx="9829799" cy="15748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15) </a:t>
            </a:r>
            <a:r>
              <a:rPr lang="en-US" sz="6000" b="1" dirty="0" smtClean="0">
                <a:solidFill>
                  <a:srgbClr val="FF0000"/>
                </a:solidFill>
              </a:rPr>
              <a:t>What is the symbol for </a:t>
            </a:r>
            <a:r>
              <a:rPr lang="en-US" sz="6700" b="1" u="sng" dirty="0" smtClean="0">
                <a:solidFill>
                  <a:srgbClr val="FF0000"/>
                </a:solidFill>
              </a:rPr>
              <a:t>chlorine</a:t>
            </a:r>
            <a:r>
              <a:rPr lang="en-US" sz="6000" b="1" dirty="0" smtClean="0">
                <a:solidFill>
                  <a:srgbClr val="FF0000"/>
                </a:solidFill>
              </a:rPr>
              <a:t>?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212" y="1369868"/>
            <a:ext cx="508635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8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914400"/>
            <a:ext cx="8329031" cy="2680127"/>
          </a:xfrm>
        </p:spPr>
        <p:txBody>
          <a:bodyPr/>
          <a:lstStyle/>
          <a:p>
            <a:r>
              <a:rPr lang="en-US" sz="6000" dirty="0" smtClean="0"/>
              <a:t>QUIZ ON 50 COMMON ELEMENTS FROM THE PERIODIC TABLE</a:t>
            </a:r>
            <a:endParaRPr lang="en-US" sz="6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59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3412" y="1981200"/>
            <a:ext cx="9906000" cy="472440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sz="4000" dirty="0" smtClean="0"/>
              <a:t>Use only #2 PENCIL if quiz is on </a:t>
            </a:r>
            <a:r>
              <a:rPr lang="en-US" sz="4000" dirty="0" err="1" smtClean="0"/>
              <a:t>scantron</a:t>
            </a:r>
            <a:r>
              <a:rPr lang="en-US" sz="40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4000" dirty="0" smtClean="0"/>
              <a:t>Make no stray marks if quiz is on </a:t>
            </a:r>
            <a:r>
              <a:rPr lang="en-US" sz="4000" dirty="0" err="1" smtClean="0"/>
              <a:t>scantron</a:t>
            </a:r>
            <a:r>
              <a:rPr lang="en-US" sz="40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4000" dirty="0" smtClean="0"/>
              <a:t>Keep </a:t>
            </a:r>
            <a:r>
              <a:rPr lang="en-US" sz="4000" dirty="0" err="1" smtClean="0"/>
              <a:t>scantron</a:t>
            </a:r>
            <a:r>
              <a:rPr lang="en-US" sz="4000" dirty="0" smtClean="0"/>
              <a:t> or paper reasonably covered.</a:t>
            </a:r>
          </a:p>
          <a:p>
            <a:pPr marL="514350" indent="-514350">
              <a:buAutoNum type="arabicParenR"/>
            </a:pPr>
            <a:r>
              <a:rPr lang="en-US" sz="4000" dirty="0" smtClean="0"/>
              <a:t>Face the front and look only at your own paper or straight ahead until all tests are taken up.</a:t>
            </a:r>
          </a:p>
          <a:p>
            <a:pPr marL="514350" indent="-514350">
              <a:buAutoNum type="arabicParenR"/>
            </a:pPr>
            <a:r>
              <a:rPr lang="en-US" sz="4000" dirty="0" smtClean="0"/>
              <a:t>Remain silent until all tests are taken up.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8212" y="533400"/>
            <a:ext cx="8534400" cy="1239837"/>
          </a:xfrm>
        </p:spPr>
        <p:txBody>
          <a:bodyPr>
            <a:normAutofit/>
          </a:bodyPr>
          <a:lstStyle/>
          <a:p>
            <a:r>
              <a:rPr lang="en-US" sz="4000" b="1" u="sng" dirty="0" smtClean="0"/>
              <a:t>DIRECTIONS</a:t>
            </a:r>
            <a:r>
              <a:rPr lang="en-US" sz="4000" dirty="0" smtClean="0">
                <a:sym typeface="Wingdings" panose="05000000000000000000" pitchFamily="2" charset="2"/>
              </a:rPr>
              <a:t></a:t>
            </a:r>
            <a:r>
              <a:rPr lang="en-US" sz="4000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TO RECEIVE CREDIT FOR THIS QUIZ, YOU MUST: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7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6012" y="1676400"/>
            <a:ext cx="5333999" cy="4572000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5400" dirty="0" smtClean="0"/>
              <a:t>  Boron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Beryllium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Bromine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Barium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 Berkshire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1) </a:t>
            </a:r>
            <a:r>
              <a:rPr lang="en-US" sz="6600" b="1" u="sng" dirty="0" smtClean="0">
                <a:solidFill>
                  <a:srgbClr val="FF0000"/>
                </a:solidFill>
              </a:rPr>
              <a:t>Be</a:t>
            </a:r>
            <a:r>
              <a:rPr lang="en-US" sz="6600" b="1" dirty="0" smtClean="0">
                <a:solidFill>
                  <a:srgbClr val="FF0000"/>
                </a:solidFill>
              </a:rPr>
              <a:t> is the symbol for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42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89412" y="1752600"/>
            <a:ext cx="5410199" cy="4572000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5400" dirty="0" smtClean="0"/>
              <a:t>  Agamemnon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Titanium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Platinum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Gold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 Silver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2) </a:t>
            </a:r>
            <a:r>
              <a:rPr lang="en-US" sz="6600" b="1" u="sng" dirty="0" smtClean="0">
                <a:solidFill>
                  <a:srgbClr val="FF0000"/>
                </a:solidFill>
              </a:rPr>
              <a:t>Ag</a:t>
            </a:r>
            <a:r>
              <a:rPr lang="en-US" sz="6600" b="1" dirty="0" smtClean="0">
                <a:solidFill>
                  <a:srgbClr val="FF0000"/>
                </a:solidFill>
              </a:rPr>
              <a:t> is the symbol for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9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89412" y="1752600"/>
            <a:ext cx="5410199" cy="4572000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5400" dirty="0" smtClean="0"/>
              <a:t>  Aurora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Titanium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Platinum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Gold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 Silver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3) </a:t>
            </a:r>
            <a:r>
              <a:rPr lang="en-US" sz="6600" b="1" u="sng" dirty="0" smtClean="0">
                <a:solidFill>
                  <a:srgbClr val="FF0000"/>
                </a:solidFill>
              </a:rPr>
              <a:t>Au</a:t>
            </a:r>
            <a:r>
              <a:rPr lang="en-US" sz="6600" b="1" dirty="0" smtClean="0">
                <a:solidFill>
                  <a:srgbClr val="FF0000"/>
                </a:solidFill>
              </a:rPr>
              <a:t> is the symbol for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5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9013" y="2057400"/>
            <a:ext cx="4724400" cy="4572000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5400" dirty="0" smtClean="0"/>
              <a:t>  S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So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Sa</a:t>
            </a:r>
          </a:p>
          <a:p>
            <a:pPr marL="514350" indent="-514350">
              <a:buAutoNum type="alphaUcParenR"/>
            </a:pPr>
            <a:r>
              <a:rPr lang="en-US" sz="5400" dirty="0" smtClean="0"/>
              <a:t>  N</a:t>
            </a:r>
          </a:p>
          <a:p>
            <a:pPr marL="514350" indent="-514350">
              <a:buAutoNum type="alphaUcParenR"/>
            </a:pPr>
            <a:r>
              <a:rPr lang="en-US" sz="5400" dirty="0"/>
              <a:t> </a:t>
            </a:r>
            <a:r>
              <a:rPr lang="en-US" sz="5400" dirty="0" smtClean="0"/>
              <a:t> Na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4) The symbol for </a:t>
            </a:r>
            <a:r>
              <a:rPr lang="en-US" sz="6600" b="1" u="sng" dirty="0" smtClean="0">
                <a:solidFill>
                  <a:srgbClr val="FF0000"/>
                </a:solidFill>
              </a:rPr>
              <a:t>sodium</a:t>
            </a:r>
            <a:r>
              <a:rPr lang="en-US" sz="6600" b="1" dirty="0" smtClean="0">
                <a:solidFill>
                  <a:srgbClr val="FF0000"/>
                </a:solidFill>
              </a:rPr>
              <a:t> is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2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99013" y="2057400"/>
            <a:ext cx="4724400" cy="4572000"/>
          </a:xfrm>
        </p:spPr>
        <p:txBody>
          <a:bodyPr/>
          <a:lstStyle/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So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Si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SI</a:t>
            </a:r>
          </a:p>
          <a:p>
            <a:pPr marL="514350" indent="-514350">
              <a:buAutoNum type="alphaUcParenR"/>
            </a:pP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</a:t>
            </a:r>
          </a:p>
          <a:p>
            <a:pPr marL="514350" indent="-514350">
              <a:buAutoNum type="alphaUcParenR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2" y="177800"/>
            <a:ext cx="9829799" cy="15748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5) The symbol for </a:t>
            </a:r>
            <a:r>
              <a:rPr lang="en-US" sz="6600" b="1" u="sng" dirty="0" smtClean="0">
                <a:solidFill>
                  <a:srgbClr val="FF0000"/>
                </a:solidFill>
              </a:rPr>
              <a:t>silicon</a:t>
            </a:r>
            <a:r>
              <a:rPr lang="en-US" sz="6600" b="1" dirty="0" smtClean="0">
                <a:solidFill>
                  <a:srgbClr val="FF0000"/>
                </a:solidFill>
              </a:rPr>
              <a:t> is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47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93959" y="3352800"/>
            <a:ext cx="9010653" cy="3335867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Always upper case 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Always lower case</a:t>
            </a:r>
          </a:p>
          <a:p>
            <a:pPr marL="514350" indent="-514350">
              <a:buAutoNum type="alphaUcParenR"/>
            </a:pP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Either upper or lower case is fine, it does not matter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3411" y="228600"/>
            <a:ext cx="9829799" cy="2819400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rgbClr val="FF0000"/>
                </a:solidFill>
              </a:rPr>
              <a:t>6</a:t>
            </a:r>
            <a:r>
              <a:rPr lang="en-US" sz="6600" b="1" dirty="0" smtClean="0">
                <a:solidFill>
                  <a:srgbClr val="FF0000"/>
                </a:solidFill>
              </a:rPr>
              <a:t>) If a chemical symbol for an element has </a:t>
            </a:r>
            <a:r>
              <a:rPr lang="en-US" sz="6600" b="1" u="sng" dirty="0" smtClean="0">
                <a:solidFill>
                  <a:srgbClr val="FF0000"/>
                </a:solidFill>
              </a:rPr>
              <a:t>only 1 letter</a:t>
            </a:r>
            <a:r>
              <a:rPr lang="en-US" sz="6600" b="1" dirty="0" smtClean="0">
                <a:solidFill>
                  <a:srgbClr val="FF0000"/>
                </a:solidFill>
              </a:rPr>
              <a:t>, it is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501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harmacy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harmacy design template" id="{31B17BDC-8AFF-47FE-B8AB-2C77A3BDA084}" vid="{8178D3CA-D80E-49E3-B1D5-0DCCF7151C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B06AF52-9C9F-455C-9927-CBCF255C787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Pharmacy design slides</Template>
  <TotalTime>0</TotalTime>
  <Words>460</Words>
  <Application>Microsoft Office PowerPoint</Application>
  <PresentationFormat>Custom</PresentationFormat>
  <Paragraphs>99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Euphemia</vt:lpstr>
      <vt:lpstr>Franklin Gothic Book</vt:lpstr>
      <vt:lpstr>Times New Roman</vt:lpstr>
      <vt:lpstr>Wingdings</vt:lpstr>
      <vt:lpstr>Pharmacy design template</vt:lpstr>
      <vt:lpstr>Bellringer:</vt:lpstr>
      <vt:lpstr>QUIZ ON 50 COMMON ELEMENTS FROM THE PERIODIC TABLE</vt:lpstr>
      <vt:lpstr>DIRECTIONS  TO RECEIVE CREDIT FOR THIS QUIZ, YOU MUST:</vt:lpstr>
      <vt:lpstr>1) Be is the symbol for</vt:lpstr>
      <vt:lpstr>2) Ag is the symbol for</vt:lpstr>
      <vt:lpstr>3) Au is the symbol for</vt:lpstr>
      <vt:lpstr>4) The symbol for sodium is</vt:lpstr>
      <vt:lpstr>5) The symbol for silicon is</vt:lpstr>
      <vt:lpstr>6) If a chemical symbol for an element has only 1 letter, it is</vt:lpstr>
      <vt:lpstr>7) If a chemical symbol for an element has more than 1 letter, </vt:lpstr>
      <vt:lpstr>8) The symbol for mercury (a liquid heavy metal) is</vt:lpstr>
      <vt:lpstr>9) The symbol for hydrogen is</vt:lpstr>
      <vt:lpstr>10) The atomic number for hydrogen is</vt:lpstr>
      <vt:lpstr>11) Most of the universe is made of hydrogen.</vt:lpstr>
      <vt:lpstr>12) The symbol for iron is</vt:lpstr>
      <vt:lpstr>13) Plumbers used to work with lead pipes. The symbol for lead is</vt:lpstr>
      <vt:lpstr>14) Mg is the symbol for</vt:lpstr>
      <vt:lpstr>15) What is the symbol for chlorine?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2015-04-24T13:02:40Z</dcterms:created>
  <dcterms:modified xsi:type="dcterms:W3CDTF">2015-04-24T14:47:17Z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TC034605379991</vt:lpwstr>
  </property>
</Properties>
</file>